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1"/>
  </p:sldMasterIdLst>
  <p:notesMasterIdLst>
    <p:notesMasterId r:id="rId36"/>
  </p:notesMasterIdLst>
  <p:sldIdLst>
    <p:sldId id="256" r:id="rId2"/>
    <p:sldId id="280" r:id="rId3"/>
    <p:sldId id="257" r:id="rId4"/>
    <p:sldId id="298" r:id="rId5"/>
    <p:sldId id="258" r:id="rId6"/>
    <p:sldId id="259" r:id="rId7"/>
    <p:sldId id="282" r:id="rId8"/>
    <p:sldId id="299" r:id="rId9"/>
    <p:sldId id="300" r:id="rId10"/>
    <p:sldId id="296" r:id="rId11"/>
    <p:sldId id="283" r:id="rId12"/>
    <p:sldId id="260" r:id="rId13"/>
    <p:sldId id="266" r:id="rId14"/>
    <p:sldId id="267" r:id="rId15"/>
    <p:sldId id="261" r:id="rId16"/>
    <p:sldId id="264" r:id="rId17"/>
    <p:sldId id="287" r:id="rId18"/>
    <p:sldId id="288" r:id="rId19"/>
    <p:sldId id="289" r:id="rId20"/>
    <p:sldId id="290" r:id="rId21"/>
    <p:sldId id="291" r:id="rId22"/>
    <p:sldId id="293" r:id="rId23"/>
    <p:sldId id="285" r:id="rId24"/>
    <p:sldId id="276" r:id="rId25"/>
    <p:sldId id="277" r:id="rId26"/>
    <p:sldId id="281" r:id="rId27"/>
    <p:sldId id="294" r:id="rId28"/>
    <p:sldId id="292" r:id="rId29"/>
    <p:sldId id="274" r:id="rId30"/>
    <p:sldId id="273" r:id="rId31"/>
    <p:sldId id="275" r:id="rId32"/>
    <p:sldId id="278" r:id="rId33"/>
    <p:sldId id="279" r:id="rId34"/>
    <p:sldId id="29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3"/>
    <p:restoredTop sz="86443"/>
  </p:normalViewPr>
  <p:slideViewPr>
    <p:cSldViewPr snapToGrid="0" snapToObjects="1">
      <p:cViewPr varScale="1">
        <p:scale>
          <a:sx n="104" d="100"/>
          <a:sy n="104" d="100"/>
        </p:scale>
        <p:origin x="208" y="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Teams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10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14-444A-8EDD-B3E20A884A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Technology + Tools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20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14-444A-8EDD-B3E20A884A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Maintenance Capacity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14-444A-8EDD-B3E20A884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5837167"/>
        <c:axId val="1585838847"/>
        <c:axId val="1589773839"/>
      </c:line3DChart>
      <c:catAx>
        <c:axId val="1585837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838847"/>
        <c:crosses val="autoZero"/>
        <c:auto val="1"/>
        <c:lblAlgn val="ctr"/>
        <c:lblOffset val="100"/>
        <c:noMultiLvlLbl val="0"/>
      </c:catAx>
      <c:valAx>
        <c:axId val="1585838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837167"/>
        <c:crosses val="autoZero"/>
        <c:crossBetween val="between"/>
      </c:valAx>
      <c:serAx>
        <c:axId val="1589773839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838847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720E8-4149-8D43-A414-BFAEE6138D6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18C5F-83B6-3347-8190-7F082B5FF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1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23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6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0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Oh, there’s a cool new plugin, Can we install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Hey, Jenkins released a new core version, please upgrade…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Gosh, The plugin update page is full of warnings about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Well, updated the </a:t>
            </a:r>
            <a:r>
              <a:rPr lang="en-US" dirty="0" err="1"/>
              <a:t>junit</a:t>
            </a:r>
            <a:r>
              <a:rPr lang="en-US" dirty="0"/>
              <a:t> plugin, but now nothing works because its dependencies are 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Huston, we do have a problem! Jenkins Master crashed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7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stable, keep it safe</a:t>
            </a:r>
          </a:p>
          <a:p>
            <a:pPr lvl="1"/>
            <a:r>
              <a:rPr lang="en-US" dirty="0"/>
              <a:t>We DON’T and WON’T upgrade Jenkins, nor plugins</a:t>
            </a:r>
          </a:p>
          <a:p>
            <a:r>
              <a:rPr lang="en-US" dirty="0"/>
              <a:t>Bureaucracy will help</a:t>
            </a:r>
          </a:p>
          <a:p>
            <a:pPr lvl="1"/>
            <a:r>
              <a:rPr lang="en-US" dirty="0"/>
              <a:t>No one should create new Jobs or use new tools without opening a ticket and wait till we get an escalation from his manager’s manager…</a:t>
            </a:r>
          </a:p>
          <a:p>
            <a:r>
              <a:rPr lang="en-US" dirty="0"/>
              <a:t>Limit the amount of executers on the master</a:t>
            </a:r>
          </a:p>
          <a:p>
            <a:pPr lvl="1"/>
            <a:r>
              <a:rPr lang="en-US" dirty="0"/>
              <a:t>Ok, so it will be a bit slower, but at least it will work…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4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0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7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9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7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5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0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7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67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/tree/master/examples/docker" TargetMode="External"/><Relationship Id="rId2" Type="http://schemas.openxmlformats.org/officeDocument/2006/relationships/hyperlink" Target="https://github.com/odavid/my-bloody-jenkins/tree/master/examples/kuberne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enkins.io/doc/book/pipeline/docker/" TargetMode="External"/><Relationship Id="rId4" Type="http://schemas.openxmlformats.org/officeDocument/2006/relationships/hyperlink" Target="https://plugins.jenkins.io/swar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/blob/902f26317a7c1e13809893c33f3ac2db0741fc23/tests/groovy/CredsConfigTest.groovy#L22" TargetMode="External"/><Relationship Id="rId2" Type="http://schemas.openxmlformats.org/officeDocument/2006/relationships/hyperlink" Target="https://github.com/odavid/my-bloody-jenkins/blob/master/tests/groovy/SanityTest.groov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david/my-bloody-jenkins/tree/master/tests/groovy" TargetMode="External"/><Relationship Id="rId4" Type="http://schemas.openxmlformats.org/officeDocument/2006/relationships/hyperlink" Target="https://github.com/odavid/my-bloody-jenkins/blob/master/tests/bats/tests.ba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david/my-bloody-jenkins#custom-config-handler" TargetMode="External"/><Relationship Id="rId3" Type="http://schemas.openxmlformats.org/officeDocument/2006/relationships/hyperlink" Target="https://github.com/odavid/my-bloody-jenkins#environment-variables" TargetMode="External"/><Relationship Id="rId7" Type="http://schemas.openxmlformats.org/officeDocument/2006/relationships/hyperlink" Target="https://github.com/tianon/gosu" TargetMode="External"/><Relationship Id="rId2" Type="http://schemas.openxmlformats.org/officeDocument/2006/relationships/hyperlink" Target="https://github.com/odavid/my-bloody-jenkins/blob/master/plugin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david/my-bloody-jenkins/blob/master/jenkins.sh" TargetMode="External"/><Relationship Id="rId5" Type="http://schemas.openxmlformats.org/officeDocument/2006/relationships/hyperlink" Target="https://github.com/odavid/my-bloody-jenkins/tree/master/config-handlers" TargetMode="External"/><Relationship Id="rId4" Type="http://schemas.openxmlformats.org/officeDocument/2006/relationships/hyperlink" Target="https://github.com/odavid/utility-scripts/blob/master/scripts/watch-file.sh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#environment-variable-substitution-and-remove-master-env-vars" TargetMode="External"/><Relationship Id="rId2" Type="http://schemas.openxmlformats.org/officeDocument/2006/relationships/hyperlink" Target="https://github.com/odavid/my-bloody-jenkins#security-secti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#jobdsl-scripts-section" TargetMode="External"/><Relationship Id="rId2" Type="http://schemas.openxmlformats.org/officeDocument/2006/relationships/hyperlink" Target="https://github.com/odavid/my-bloody-jenkins#seed-jobs-sectio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16D7CED-F11E-3342-AC0D-BAA7FE514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284" y="2264735"/>
            <a:ext cx="5805375" cy="39122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My Bloody </a:t>
            </a:r>
            <a:r>
              <a:rPr lang="en-US" sz="4800" dirty="0">
                <a:solidFill>
                  <a:srgbClr val="C00000"/>
                </a:solidFill>
              </a:rPr>
              <a:t>Jenkins </a:t>
            </a:r>
            <a:r>
              <a:rPr lang="en-US" sz="2400" dirty="0"/>
              <a:t>Mastering The Butler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Ohad</a:t>
            </a:r>
            <a:r>
              <a:rPr lang="en-US" sz="2000" dirty="0"/>
              <a:t> David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https://github.com/odavid/my-bloody-jenkins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59A1DC9-8D93-9340-BFBE-B88203BB6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7907" y="329609"/>
            <a:ext cx="6018027" cy="5975498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4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23911-CEEB-154B-8C51-60B61E72B8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27000"/>
            </a:schemeClr>
          </a:solidFill>
        </p:spPr>
        <p:txBody>
          <a:bodyPr/>
          <a:lstStyle/>
          <a:p>
            <a:r>
              <a:rPr lang="en-US" dirty="0"/>
              <a:t>Hardware and Software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51BB-275D-F544-8D05-D5A29DBBDE3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27000"/>
            </a:schemeClr>
          </a:solidFill>
        </p:spPr>
        <p:txBody>
          <a:bodyPr/>
          <a:lstStyle/>
          <a:p>
            <a:r>
              <a:rPr lang="en-US" dirty="0"/>
              <a:t>Disk Crashes</a:t>
            </a:r>
          </a:p>
          <a:p>
            <a:r>
              <a:rPr lang="en-US" dirty="0"/>
              <a:t>Backups??? Anyone???</a:t>
            </a:r>
          </a:p>
          <a:p>
            <a:r>
              <a:rPr lang="en-US" dirty="0"/>
              <a:t>Someone Deleted the VM by Mistake</a:t>
            </a:r>
          </a:p>
          <a:p>
            <a:r>
              <a:rPr lang="en-US" dirty="0"/>
              <a:t>Master is not scalable. Slaves are hard to maintain</a:t>
            </a:r>
          </a:p>
          <a:p>
            <a:r>
              <a:rPr lang="en-US" dirty="0"/>
              <a:t>Dependency Hell – Tools Versions Are Conflicting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7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A0EF-B0F8-3549-A799-0053AB70F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941"/>
            <a:ext cx="9144000" cy="1170800"/>
          </a:xfrm>
          <a:solidFill>
            <a:schemeClr val="bg1">
              <a:alpha val="38000"/>
            </a:schemeClr>
          </a:solidFill>
        </p:spPr>
        <p:txBody>
          <a:bodyPr/>
          <a:lstStyle/>
          <a:p>
            <a:r>
              <a:rPr lang="en-US" dirty="0"/>
              <a:t>Jenkins is DOWN…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01CAFA7-541C-E446-A9E8-DD30E10F8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8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0C18-9D41-EF41-B7B8-53EEB5CB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88" y="197708"/>
            <a:ext cx="10515600" cy="1053156"/>
          </a:xfrm>
          <a:solidFill>
            <a:schemeClr val="bg1">
              <a:alpha val="55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Happiness is over – Replaced by Anger</a:t>
            </a:r>
          </a:p>
        </p:txBody>
      </p:sp>
    </p:spTree>
    <p:extLst>
      <p:ext uri="{BB962C8B-B14F-4D97-AF65-F5344CB8AC3E}">
        <p14:creationId xmlns:p14="http://schemas.microsoft.com/office/powerpoint/2010/main" val="195307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AA384-0DA8-7F4F-A5F1-3599C74F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708"/>
            <a:ext cx="10515600" cy="961639"/>
          </a:xfrm>
          <a:solidFill>
            <a:schemeClr val="bg1">
              <a:alpha val="48000"/>
            </a:schemeClr>
          </a:solidFill>
        </p:spPr>
        <p:txBody>
          <a:bodyPr/>
          <a:lstStyle/>
          <a:p>
            <a:r>
              <a:rPr lang="en-US" dirty="0"/>
              <a:t>The First Reaction – (Happens Everywhere)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878FC5-D863-AD4B-BE65-5766FBF51BC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48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Keep it stable, keep it safe</a:t>
            </a:r>
          </a:p>
          <a:p>
            <a:r>
              <a:rPr lang="en-US" dirty="0"/>
              <a:t>Bureaucracy will help</a:t>
            </a:r>
          </a:p>
          <a:p>
            <a:r>
              <a:rPr lang="en-US" dirty="0"/>
              <a:t>Slowly, but Surely</a:t>
            </a:r>
          </a:p>
          <a:p>
            <a:pPr lvl="1"/>
            <a:r>
              <a:rPr lang="en-US" dirty="0"/>
              <a:t>Limit the amount of executers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750E71-2C39-5B43-9A72-4CBCA4D03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264" y="1984497"/>
            <a:ext cx="3717320" cy="41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D90D-BD8A-2248-9E8E-80A1C288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Indifference Replaces 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7FC2B-3BCD-7347-87EE-B04856FF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4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5090-0F2F-3B46-91C2-FA3F888B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638"/>
            <a:ext cx="10515600" cy="902044"/>
          </a:xfrm>
          <a:solidFill>
            <a:schemeClr val="bg1">
              <a:alpha val="14000"/>
            </a:schemeClr>
          </a:solidFill>
        </p:spPr>
        <p:txBody>
          <a:bodyPr>
            <a:normAutofit/>
          </a:bodyPr>
          <a:lstStyle/>
          <a:p>
            <a:r>
              <a:rPr lang="en-US" sz="4800" dirty="0"/>
              <a:t>How Did I Get Out of this Mess...</a:t>
            </a:r>
          </a:p>
        </p:txBody>
      </p:sp>
    </p:spTree>
    <p:extLst>
      <p:ext uri="{BB962C8B-B14F-4D97-AF65-F5344CB8AC3E}">
        <p14:creationId xmlns:p14="http://schemas.microsoft.com/office/powerpoint/2010/main" val="318489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D41F0-9F88-7649-B058-1EE3F9333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036"/>
            <a:ext cx="9144000" cy="1412407"/>
          </a:xfrm>
          <a:solidFill>
            <a:schemeClr val="tx2">
              <a:alpha val="34000"/>
            </a:schemeClr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First I Tried to Understand What Do I Want…</a:t>
            </a:r>
          </a:p>
        </p:txBody>
      </p:sp>
    </p:spTree>
    <p:extLst>
      <p:ext uri="{BB962C8B-B14F-4D97-AF65-F5344CB8AC3E}">
        <p14:creationId xmlns:p14="http://schemas.microsoft.com/office/powerpoint/2010/main" val="219606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36E-D6AB-D74C-8590-1DF09CEE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 it As Any Other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309C-25F3-664B-9A03-055FF556A8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  <a:p>
            <a:r>
              <a:rPr lang="en-US" dirty="0"/>
              <a:t>Testable!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Running Anywhere</a:t>
            </a:r>
          </a:p>
          <a:p>
            <a:r>
              <a:rPr lang="en-US" dirty="0"/>
              <a:t>Have a CI/CD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F2402-B5B9-3745-BFF0-FAF9E9224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99BD-68FC-214B-835C-516A5DB4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Rid of ALL Manual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4B86-44AA-7C44-97C6-93BCBACA73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Separate the engine and the configuration</a:t>
            </a:r>
          </a:p>
          <a:p>
            <a:r>
              <a:rPr lang="en-US" dirty="0"/>
              <a:t>Control Configuration as Code</a:t>
            </a:r>
          </a:p>
          <a:p>
            <a:r>
              <a:rPr lang="en-US" dirty="0"/>
              <a:t>Ability to fast deploy configuration changes</a:t>
            </a:r>
          </a:p>
          <a:p>
            <a:r>
              <a:rPr lang="en-US" dirty="0"/>
              <a:t>Ability to Restore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A333F-D33C-354D-9DC9-0F39234DF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63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829D-DD8E-C141-B25D-F3F5DB9E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 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4F62-865B-F645-A393-58CAD4D68B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Jobs must run on slaves</a:t>
            </a:r>
          </a:p>
          <a:p>
            <a:r>
              <a:rPr lang="en-US" dirty="0"/>
              <a:t>Dynamic Slave Allocation</a:t>
            </a:r>
          </a:p>
          <a:p>
            <a:r>
              <a:rPr lang="en-US" dirty="0"/>
              <a:t>Dynamic Slave Types</a:t>
            </a:r>
          </a:p>
          <a:p>
            <a:pPr lvl="1"/>
            <a:r>
              <a:rPr lang="en-US" dirty="0"/>
              <a:t>Docker for the rescue</a:t>
            </a:r>
          </a:p>
          <a:p>
            <a:r>
              <a:rPr lang="en-US" dirty="0"/>
              <a:t>Ephemeral Slaves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62810-A252-194C-A57C-2747520F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9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3AD6-A520-E44E-B470-74A9D126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F822E-1DB9-7843-B71F-65EE1567F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6637" cy="4351338"/>
          </a:xfrm>
        </p:spPr>
        <p:txBody>
          <a:bodyPr/>
          <a:lstStyle/>
          <a:p>
            <a:r>
              <a:rPr lang="en-US" dirty="0"/>
              <a:t>A story about Jenkins Deployment</a:t>
            </a:r>
          </a:p>
          <a:p>
            <a:r>
              <a:rPr lang="en-US" dirty="0"/>
              <a:t>Why/How I Created “My Bloody Jenkins”</a:t>
            </a:r>
          </a:p>
          <a:p>
            <a:r>
              <a:rPr lang="en-US" dirty="0"/>
              <a:t>Thinking about tools “As a Service”</a:t>
            </a:r>
          </a:p>
          <a:p>
            <a:r>
              <a:rPr lang="en-US" dirty="0"/>
              <a:t>Deep dive (If we have the time)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D0BE45-937A-4846-9CA6-F9E1A8F79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4836" y="1825625"/>
            <a:ext cx="4548964" cy="435133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4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1A4E-9D72-DD44-89A7-3A33242F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6418C-837F-A842-A0E0-A8FC89515B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corporate LDAP / AD</a:t>
            </a:r>
          </a:p>
          <a:p>
            <a:r>
              <a:rPr lang="en-US" dirty="0"/>
              <a:t>Use global credentials by name</a:t>
            </a:r>
          </a:p>
          <a:p>
            <a:pPr lvl="1"/>
            <a:r>
              <a:rPr lang="en-US" dirty="0"/>
              <a:t>Git SSH Creds</a:t>
            </a:r>
          </a:p>
          <a:p>
            <a:pPr lvl="1"/>
            <a:r>
              <a:rPr lang="en-US" dirty="0"/>
              <a:t>API Keys</a:t>
            </a:r>
          </a:p>
          <a:p>
            <a:pPr lvl="1"/>
            <a:r>
              <a:rPr lang="en-US" dirty="0"/>
              <a:t>Service User/Passwords</a:t>
            </a:r>
          </a:p>
          <a:p>
            <a:pPr lvl="1"/>
            <a:r>
              <a:rPr lang="en-US" dirty="0"/>
              <a:t>AWS Access keys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43485-E464-B945-B8AF-C36BD71D3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88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522-4820-5D45-982A-E6408D1E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5B9F5-CC3B-5047-9FE0-9BC7ACBDF8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Conventions Over Configuration</a:t>
            </a:r>
          </a:p>
          <a:p>
            <a:r>
              <a:rPr lang="en-US" dirty="0"/>
              <a:t>Docker based slaves</a:t>
            </a:r>
          </a:p>
          <a:p>
            <a:r>
              <a:rPr lang="en-US" dirty="0"/>
              <a:t>Pipeline Libraries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43857-DC00-CC41-9091-50EA9FCEE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3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D91E-090A-3548-B0D7-20184282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Came – </a:t>
            </a:r>
            <a:r>
              <a:rPr lang="en-US" dirty="0">
                <a:hlinkClick r:id="rId3"/>
              </a:rPr>
              <a:t>My Bloody Jenkins…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9D35DB-CE42-B346-9844-E943E9AB2F2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32000"/>
            </a:schemeClr>
          </a:solidFill>
        </p:spPr>
        <p:txBody>
          <a:bodyPr/>
          <a:lstStyle/>
          <a:p>
            <a:r>
              <a:rPr lang="en-US" dirty="0"/>
              <a:t>An Open Source Project</a:t>
            </a:r>
          </a:p>
          <a:p>
            <a:r>
              <a:rPr lang="en-US" dirty="0"/>
              <a:t>Self Configured Jenkins Docker Image</a:t>
            </a:r>
          </a:p>
          <a:p>
            <a:r>
              <a:rPr lang="en-US" dirty="0"/>
              <a:t>Configuration Abstraction</a:t>
            </a:r>
          </a:p>
          <a:p>
            <a:r>
              <a:rPr lang="en-US" dirty="0"/>
              <a:t>Packages all popular plugins</a:t>
            </a:r>
          </a:p>
          <a:p>
            <a:r>
              <a:rPr lang="en-US" dirty="0"/>
              <a:t>Extensible and Customizable</a:t>
            </a:r>
          </a:p>
          <a:p>
            <a:r>
              <a:rPr lang="en-US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313858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9EB9-16FC-0B46-835F-98C7DFD55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644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47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B04D-40B1-354A-99C8-2B951689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95" y="111210"/>
            <a:ext cx="8501813" cy="1489705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sz="5300" dirty="0"/>
              <a:t>Ok, Cool…</a:t>
            </a:r>
            <a:br>
              <a:rPr lang="en-US" sz="5300" dirty="0"/>
            </a:br>
            <a:r>
              <a:rPr lang="en-US" sz="4400" dirty="0"/>
              <a:t>But How Does it Work in Reality???</a:t>
            </a:r>
          </a:p>
        </p:txBody>
      </p:sp>
    </p:spTree>
    <p:extLst>
      <p:ext uri="{BB962C8B-B14F-4D97-AF65-F5344CB8AC3E}">
        <p14:creationId xmlns:p14="http://schemas.microsoft.com/office/powerpoint/2010/main" val="976799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84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61DC-3F5B-534D-9ABC-47772144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a Public Cloud…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AA50-6D22-6A46-BD2D-D2D051D61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Kubernetes Cloud</a:t>
            </a:r>
            <a:endParaRPr lang="en-US" dirty="0"/>
          </a:p>
          <a:p>
            <a:r>
              <a:rPr lang="en-US" dirty="0">
                <a:hlinkClick r:id="rId3"/>
              </a:rPr>
              <a:t>Docker Cloud</a:t>
            </a:r>
            <a:endParaRPr lang="en-US" dirty="0"/>
          </a:p>
          <a:p>
            <a:r>
              <a:rPr lang="en-US" dirty="0">
                <a:hlinkClick r:id="rId4"/>
              </a:rPr>
              <a:t>Jenkins Swarm</a:t>
            </a:r>
            <a:endParaRPr lang="en-US" dirty="0"/>
          </a:p>
          <a:p>
            <a:r>
              <a:rPr lang="en-US" dirty="0">
                <a:hlinkClick r:id="rId5"/>
              </a:rPr>
              <a:t>Docker </a:t>
            </a:r>
            <a:r>
              <a:rPr lang="en-US" dirty="0" err="1">
                <a:hlinkClick r:id="rId5"/>
              </a:rPr>
              <a:t>image.inside</a:t>
            </a:r>
            <a:r>
              <a:rPr lang="en-US" dirty="0">
                <a:hlinkClick r:id="rId5"/>
              </a:rPr>
              <a:t>()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75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03A1-CCDD-064C-88EA-414B32FD09A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9000"/>
            </a:schemeClr>
          </a:solidFill>
        </p:spPr>
        <p:txBody>
          <a:bodyPr/>
          <a:lstStyle/>
          <a:p>
            <a:r>
              <a:rPr lang="en-US" dirty="0"/>
              <a:t>Thinking About the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CA59-314F-5946-B9D3-E9CDA373A07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67000"/>
            </a:schemeClr>
          </a:solidFill>
        </p:spPr>
        <p:txBody>
          <a:bodyPr/>
          <a:lstStyle/>
          <a:p>
            <a:r>
              <a:rPr lang="en-US" dirty="0"/>
              <a:t>Auto Configurable Docker Images</a:t>
            </a:r>
          </a:p>
          <a:p>
            <a:r>
              <a:rPr lang="en-US" dirty="0"/>
              <a:t>Separation between configuration and Engine</a:t>
            </a:r>
          </a:p>
          <a:p>
            <a:pPr lvl="1"/>
            <a:r>
              <a:rPr lang="en-US" dirty="0"/>
              <a:t>What requires restart should be kept in the engine/Environment variables</a:t>
            </a:r>
          </a:p>
          <a:p>
            <a:pPr lvl="1"/>
            <a:r>
              <a:rPr lang="en-US" dirty="0"/>
              <a:t>Everything else should be a Dynamic Configuration</a:t>
            </a:r>
          </a:p>
          <a:p>
            <a:r>
              <a:rPr lang="en-US" dirty="0"/>
              <a:t>Thinking about the “Customers” and their needs</a:t>
            </a:r>
          </a:p>
          <a:p>
            <a:r>
              <a:rPr lang="en-US" dirty="0"/>
              <a:t>Scaling is not just about resources</a:t>
            </a:r>
          </a:p>
          <a:p>
            <a:pPr lvl="1"/>
            <a:r>
              <a:rPr lang="en-US" dirty="0"/>
              <a:t>“Pluggable”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26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4EB859-E80A-5943-8A9D-A8291044A4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r>
              <a:rPr lang="en-US" dirty="0"/>
              <a:t>Deep Dive – 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3483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5CA0-96C3-314B-B540-5E2FEDE6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Testable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C5C95-6215-244C-8D47-A76EAB688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Sanity</a:t>
            </a:r>
            <a:r>
              <a:rPr lang="en-US" dirty="0"/>
              <a:t> – We want to make sure that when plugins are being upgraded, all plugins are loaded correctly</a:t>
            </a:r>
          </a:p>
          <a:p>
            <a:r>
              <a:rPr lang="en-US" dirty="0"/>
              <a:t>Configuration and backward compatible changes</a:t>
            </a:r>
          </a:p>
          <a:p>
            <a:pPr lvl="1"/>
            <a:r>
              <a:rPr lang="en-US" dirty="0">
                <a:hlinkClick r:id="rId3"/>
              </a:rPr>
              <a:t>Every attribute within the YAML</a:t>
            </a:r>
            <a:r>
              <a:rPr lang="en-US" dirty="0"/>
              <a:t> should be reflected within the actual plugin code</a:t>
            </a:r>
          </a:p>
          <a:p>
            <a:pPr lvl="1"/>
            <a:r>
              <a:rPr lang="en-US" dirty="0"/>
              <a:t>Defaults are correctly maintained</a:t>
            </a:r>
          </a:p>
          <a:p>
            <a:r>
              <a:rPr lang="en-US" dirty="0"/>
              <a:t>Using </a:t>
            </a:r>
            <a:r>
              <a:rPr lang="en-US" dirty="0">
                <a:hlinkClick r:id="rId4"/>
              </a:rPr>
              <a:t>BATS</a:t>
            </a:r>
            <a:r>
              <a:rPr lang="en-US" dirty="0"/>
              <a:t> that runs </a:t>
            </a:r>
            <a:r>
              <a:rPr lang="en-US" dirty="0">
                <a:hlinkClick r:id="rId5"/>
              </a:rPr>
              <a:t>groovy assertion</a:t>
            </a:r>
            <a:r>
              <a:rPr lang="en-US" dirty="0"/>
              <a:t> inside the Jenkins script console</a:t>
            </a:r>
          </a:p>
        </p:txBody>
      </p:sp>
    </p:spTree>
    <p:extLst>
      <p:ext uri="{BB962C8B-B14F-4D97-AF65-F5344CB8AC3E}">
        <p14:creationId xmlns:p14="http://schemas.microsoft.com/office/powerpoint/2010/main" val="37410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C438-CD6C-BA43-8176-AECE129D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True (and VERY Typical)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5A4E-44E3-924C-B782-E73D4409A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Installed Jenkins – Latest and Greatest</a:t>
            </a:r>
            <a:r>
              <a:rPr lang="en-US" baseline="0" dirty="0"/>
              <a:t> build</a:t>
            </a:r>
            <a:endParaRPr lang="en-US" dirty="0"/>
          </a:p>
          <a:p>
            <a:pPr lvl="0"/>
            <a:r>
              <a:rPr lang="en-US" dirty="0"/>
              <a:t>Installed</a:t>
            </a:r>
            <a:r>
              <a:rPr lang="en-US" baseline="0" dirty="0"/>
              <a:t> the plugins we need</a:t>
            </a:r>
          </a:p>
          <a:p>
            <a:pPr lvl="0"/>
            <a:r>
              <a:rPr lang="en-US" dirty="0"/>
              <a:t>Configured all the things we will ever need in the configuration pages</a:t>
            </a:r>
          </a:p>
          <a:p>
            <a:pPr lvl="0"/>
            <a:r>
              <a:rPr lang="en-US" baseline="0" dirty="0"/>
              <a:t>Installed all the tools on the Master – JDK, Maven, Gradle, Docker…</a:t>
            </a:r>
          </a:p>
          <a:p>
            <a:pPr lvl="0"/>
            <a:r>
              <a:rPr lang="en-US" baseline="0" dirty="0"/>
              <a:t>Created the CI Jobs for your repositories</a:t>
            </a:r>
          </a:p>
          <a:p>
            <a:pPr lvl="0"/>
            <a:r>
              <a:rPr lang="en-US" baseline="0" dirty="0"/>
              <a:t>Created the Repositories Webhook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Took you few days till this mail was sent…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94219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5D26-DE6D-7043-99C2-98E3D637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walkthrough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CF40-F734-E543-BFD0-73ECB2ED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Plugins </a:t>
            </a:r>
            <a:r>
              <a:rPr lang="en-US" dirty="0"/>
              <a:t>are part of Jenkins binary, Don’t install plugins at runtime</a:t>
            </a:r>
          </a:p>
          <a:p>
            <a:r>
              <a:rPr lang="en-US" dirty="0"/>
              <a:t>Passing </a:t>
            </a:r>
            <a:r>
              <a:rPr lang="en-US" dirty="0">
                <a:hlinkClick r:id="rId3"/>
              </a:rPr>
              <a:t>Environment Variables </a:t>
            </a:r>
            <a:r>
              <a:rPr lang="en-US" dirty="0"/>
              <a:t>– 12 factor application style</a:t>
            </a:r>
          </a:p>
          <a:p>
            <a:r>
              <a:rPr lang="en-US" dirty="0">
                <a:hlinkClick r:id="rId4"/>
              </a:rPr>
              <a:t>Config file watcher script </a:t>
            </a:r>
            <a:r>
              <a:rPr lang="en-US" dirty="0"/>
              <a:t>– a background process</a:t>
            </a:r>
          </a:p>
          <a:p>
            <a:r>
              <a:rPr lang="en-US" dirty="0">
                <a:hlinkClick r:id="rId5"/>
              </a:rPr>
              <a:t>Config Handlers </a:t>
            </a:r>
            <a:r>
              <a:rPr lang="en-US" dirty="0"/>
              <a:t>– Groovy functions that reads map and configure Jenkins in idempotent manner</a:t>
            </a:r>
          </a:p>
          <a:p>
            <a:r>
              <a:rPr lang="en-US" dirty="0"/>
              <a:t>The </a:t>
            </a:r>
            <a:r>
              <a:rPr lang="en-US" dirty="0">
                <a:hlinkClick r:id="rId6"/>
              </a:rPr>
              <a:t>docker entrypoint</a:t>
            </a:r>
            <a:r>
              <a:rPr lang="en-US" dirty="0"/>
              <a:t> – Start as root, make some preparation and use </a:t>
            </a:r>
            <a:r>
              <a:rPr lang="en-US" dirty="0">
                <a:hlinkClick r:id="rId7"/>
              </a:rPr>
              <a:t>gosu</a:t>
            </a:r>
            <a:r>
              <a:rPr lang="en-US" dirty="0"/>
              <a:t> to de-elevate to “</a:t>
            </a:r>
            <a:r>
              <a:rPr lang="en-US" dirty="0" err="1"/>
              <a:t>jenkins</a:t>
            </a:r>
            <a:r>
              <a:rPr lang="en-US" dirty="0"/>
              <a:t>“ user</a:t>
            </a:r>
          </a:p>
          <a:p>
            <a:r>
              <a:rPr lang="en-US" dirty="0"/>
              <a:t>Customization points:</a:t>
            </a:r>
          </a:p>
          <a:p>
            <a:pPr lvl="1"/>
            <a:r>
              <a:rPr lang="en-US" b="1" dirty="0"/>
              <a:t>JENKINS_ENV_PLUGINS – </a:t>
            </a:r>
            <a:r>
              <a:rPr lang="en-US" dirty="0"/>
              <a:t>support additional plugins to be installed before Jenkins starts</a:t>
            </a:r>
          </a:p>
          <a:p>
            <a:pPr lvl="1"/>
            <a:r>
              <a:rPr lang="en-US" dirty="0">
                <a:hlinkClick r:id="rId8"/>
              </a:rPr>
              <a:t>Custom Configuration handler</a:t>
            </a:r>
            <a:r>
              <a:rPr lang="en-US" dirty="0"/>
              <a:t> – Same YAML concept for custom 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3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7377-898A-1843-ABEC-B8B3839A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Security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D944D-0C1D-7A45-8F8C-4201FDBE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/dev/</a:t>
            </a:r>
            <a:r>
              <a:rPr lang="en-US" dirty="0" err="1"/>
              <a:t>shm</a:t>
            </a:r>
            <a:r>
              <a:rPr lang="en-US" dirty="0"/>
              <a:t> for storing sensitive data</a:t>
            </a:r>
          </a:p>
          <a:p>
            <a:r>
              <a:rPr lang="en-US" dirty="0"/>
              <a:t>Using Environment variable substitution within config</a:t>
            </a:r>
          </a:p>
          <a:p>
            <a:r>
              <a:rPr lang="en-US" dirty="0"/>
              <a:t>Ability to </a:t>
            </a:r>
            <a:r>
              <a:rPr lang="en-US" dirty="0">
                <a:hlinkClick r:id="rId3"/>
              </a:rPr>
              <a:t>remove secret variables</a:t>
            </a:r>
            <a:r>
              <a:rPr lang="en-US" dirty="0"/>
              <a:t> from Jenkins UI</a:t>
            </a:r>
          </a:p>
          <a:p>
            <a:r>
              <a:rPr lang="en-US" dirty="0"/>
              <a:t>Using “good defaults” for Jenkins Security</a:t>
            </a:r>
          </a:p>
          <a:p>
            <a:r>
              <a:rPr lang="en-US" dirty="0"/>
              <a:t>Support AD/LDAP for authentication</a:t>
            </a:r>
          </a:p>
          <a:p>
            <a:r>
              <a:rPr lang="en-US" dirty="0"/>
              <a:t>Using </a:t>
            </a:r>
            <a:r>
              <a:rPr lang="en-US" dirty="0" err="1"/>
              <a:t>ProjectMatrixAuthorizationStrategy</a:t>
            </a:r>
            <a:r>
              <a:rPr lang="en-US" dirty="0"/>
              <a:t> and able to define permissions based on Roles</a:t>
            </a:r>
          </a:p>
        </p:txBody>
      </p:sp>
    </p:spTree>
    <p:extLst>
      <p:ext uri="{BB962C8B-B14F-4D97-AF65-F5344CB8AC3E}">
        <p14:creationId xmlns:p14="http://schemas.microsoft.com/office/powerpoint/2010/main" val="3650514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E49C-85EF-EB44-AC34-D26700F0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Jobs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F389-474D-5C4C-B36B-47D92D70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Bloody Jenkins also supports </a:t>
            </a:r>
            <a:r>
              <a:rPr lang="en-US" dirty="0">
                <a:hlinkClick r:id="rId2"/>
              </a:rPr>
              <a:t>Seed Job</a:t>
            </a:r>
            <a:r>
              <a:rPr lang="en-US" dirty="0"/>
              <a:t> configuration</a:t>
            </a:r>
          </a:p>
          <a:p>
            <a:pPr lvl="1"/>
            <a:r>
              <a:rPr lang="en-US" dirty="0"/>
              <a:t>Full blown Pipeline stored in git repo</a:t>
            </a:r>
          </a:p>
          <a:p>
            <a:pPr lvl="1"/>
            <a:r>
              <a:rPr lang="en-US" dirty="0">
                <a:hlinkClick r:id="rId3"/>
              </a:rPr>
              <a:t>DSL “Scriptlets”</a:t>
            </a:r>
            <a:r>
              <a:rPr lang="en-US" dirty="0"/>
              <a:t> for simple things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681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52C9-FD12-F246-9264-3AA4E0DF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I used the Seed Job</a:t>
            </a:r>
            <a:br>
              <a:rPr lang="en-US" dirty="0"/>
            </a:br>
            <a:r>
              <a:rPr lang="en-US" sz="2800" dirty="0"/>
              <a:t>Convention Over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5FD28-416F-1D46-9EE8-AD9C79339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git repositories structure to reflect the folders structure</a:t>
            </a:r>
          </a:p>
          <a:p>
            <a:r>
              <a:rPr lang="en-US" dirty="0"/>
              <a:t>Scanning </a:t>
            </a:r>
            <a:r>
              <a:rPr lang="en-US" dirty="0" err="1"/>
              <a:t>gitlab</a:t>
            </a:r>
            <a:r>
              <a:rPr lang="en-US" dirty="0"/>
              <a:t>/bitbucket for the following convention:</a:t>
            </a:r>
          </a:p>
          <a:p>
            <a:pPr lvl="1"/>
            <a:r>
              <a:rPr lang="en-US" dirty="0"/>
              <a:t>Every repo that has </a:t>
            </a:r>
            <a:r>
              <a:rPr lang="en-US" dirty="0" err="1"/>
              <a:t>Jenkinsfile</a:t>
            </a:r>
            <a:r>
              <a:rPr lang="en-US" dirty="0"/>
              <a:t> at root will create:</a:t>
            </a:r>
          </a:p>
          <a:p>
            <a:pPr lvl="2"/>
            <a:r>
              <a:rPr lang="en-US" dirty="0"/>
              <a:t>GROUP/REPO/BRANCH/repo job</a:t>
            </a:r>
          </a:p>
          <a:p>
            <a:pPr lvl="1"/>
            <a:r>
              <a:rPr lang="en-US" dirty="0"/>
              <a:t>Every repo that has </a:t>
            </a:r>
            <a:r>
              <a:rPr lang="en-US" dirty="0" err="1"/>
              <a:t>Jenkinsfile</a:t>
            </a:r>
            <a:r>
              <a:rPr lang="en-US" dirty="0"/>
              <a:t>-&lt;SUFFIX&gt; at root will create</a:t>
            </a:r>
          </a:p>
          <a:p>
            <a:pPr lvl="2"/>
            <a:r>
              <a:rPr lang="en-US" dirty="0"/>
              <a:t>GROUP/REPO/BRANCH/repo-&lt;SUFFIX&gt; job</a:t>
            </a:r>
          </a:p>
          <a:p>
            <a:pPr lvl="1"/>
            <a:r>
              <a:rPr lang="en-US" dirty="0"/>
              <a:t>A webhook for that repo will be automatically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2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C7230-C720-F849-8B04-08390029A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535" y="321275"/>
            <a:ext cx="3554627" cy="1001541"/>
          </a:xfrm>
          <a:noFill/>
        </p:spPr>
        <p:txBody>
          <a:bodyPr/>
          <a:lstStyle/>
          <a:p>
            <a:pPr algn="l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0094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42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EE3A-CE78-1C49-AB93-A71E867D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98108"/>
            <a:ext cx="10515600" cy="1164367"/>
          </a:xfrm>
          <a:solidFill>
            <a:schemeClr val="accent1">
              <a:alpha val="34000"/>
            </a:schemeClr>
          </a:solidFill>
        </p:spPr>
        <p:txBody>
          <a:bodyPr/>
          <a:lstStyle/>
          <a:p>
            <a:pPr lvl="0"/>
            <a:r>
              <a:rPr lang="en-US" dirty="0"/>
              <a:t>Everyone Is Happy!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921A0-88E3-C34E-8F65-534CF75C7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1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B384-36B4-8A4C-8A90-0E1C3A334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713" y="259492"/>
            <a:ext cx="9144000" cy="1359244"/>
          </a:xfrm>
          <a:solidFill>
            <a:schemeClr val="bg1">
              <a:alpha val="29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And then comes the </a:t>
            </a:r>
            <a:r>
              <a:rPr lang="en-US" baseline="0" dirty="0"/>
              <a:t>Hangover</a:t>
            </a:r>
            <a:r>
              <a:rPr lang="en-US" dirty="0"/>
              <a:t>…</a:t>
            </a:r>
            <a:br>
              <a:rPr lang="en-US" dirty="0"/>
            </a:br>
            <a:r>
              <a:rPr lang="en-US" sz="3100" dirty="0"/>
              <a:t>Reality is knocking on your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7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5553-8F5D-BE40-A29C-925A09B5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Organization is Changing Fast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D77641-CF99-CB49-8773-E3E8F6291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1020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373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B100-4DE0-1E46-89CA-49BC0EF3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1DE77-1E2D-2D4F-9829-A680B54F7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17467" y="1690688"/>
            <a:ext cx="2146414" cy="3219622"/>
          </a:xfrm>
        </p:spPr>
      </p:pic>
    </p:spTree>
    <p:extLst>
      <p:ext uri="{BB962C8B-B14F-4D97-AF65-F5344CB8AC3E}">
        <p14:creationId xmlns:p14="http://schemas.microsoft.com/office/powerpoint/2010/main" val="404087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FF44-5217-E148-9E1E-4F2567F3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BAB00D-6043-6646-90F1-039589E40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7584" y="1497462"/>
            <a:ext cx="3239214" cy="2159476"/>
          </a:xfrm>
        </p:spPr>
      </p:pic>
    </p:spTree>
    <p:extLst>
      <p:ext uri="{BB962C8B-B14F-4D97-AF65-F5344CB8AC3E}">
        <p14:creationId xmlns:p14="http://schemas.microsoft.com/office/powerpoint/2010/main" val="1405961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</TotalTime>
  <Words>876</Words>
  <Application>Microsoft Macintosh PowerPoint</Application>
  <PresentationFormat>Widescreen</PresentationFormat>
  <Paragraphs>143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Table Of Contents</vt:lpstr>
      <vt:lpstr>A True (and VERY Typical) Story</vt:lpstr>
      <vt:lpstr>PowerPoint Presentation</vt:lpstr>
      <vt:lpstr>Everyone Is Happy!</vt:lpstr>
      <vt:lpstr>And then comes the Hangover… Reality is knocking on your door</vt:lpstr>
      <vt:lpstr>Your Organization is Changing Fast</vt:lpstr>
      <vt:lpstr>PowerPoint Presentation</vt:lpstr>
      <vt:lpstr>PowerPoint Presentation</vt:lpstr>
      <vt:lpstr>Hardware and Software Issues</vt:lpstr>
      <vt:lpstr>Jenkins is DOWN…</vt:lpstr>
      <vt:lpstr>Happiness is over – Replaced by Anger</vt:lpstr>
      <vt:lpstr>The First Reaction – (Happens Everywhere)</vt:lpstr>
      <vt:lpstr>Indifference Replaces Anger</vt:lpstr>
      <vt:lpstr>How Did I Get Out of this Mess...</vt:lpstr>
      <vt:lpstr>First I Tried to Understand What Do I Want…</vt:lpstr>
      <vt:lpstr>Treat it As Any Other Service</vt:lpstr>
      <vt:lpstr>Get Rid of ALL Manual Configuration</vt:lpstr>
      <vt:lpstr>Scalability and Elasticity</vt:lpstr>
      <vt:lpstr>Security and Control</vt:lpstr>
      <vt:lpstr>Team Independence</vt:lpstr>
      <vt:lpstr>And then Came – My Bloody Jenkins…</vt:lpstr>
      <vt:lpstr>Demo</vt:lpstr>
      <vt:lpstr>Ok, Cool… But How Does it Work in Reality???</vt:lpstr>
      <vt:lpstr>PowerPoint Presentation</vt:lpstr>
      <vt:lpstr>You don’t need a Public Cloud…</vt:lpstr>
      <vt:lpstr>Thinking About the Pattern</vt:lpstr>
      <vt:lpstr>Deep Dive – Design and Implementation</vt:lpstr>
      <vt:lpstr>Testable Docker Image</vt:lpstr>
      <vt:lpstr>Design walkthrough </vt:lpstr>
      <vt:lpstr>Security </vt:lpstr>
      <vt:lpstr>Seed Jobs </vt:lpstr>
      <vt:lpstr>The way I used the Seed Job Convention Over Configuration</vt:lpstr>
      <vt:lpstr>Thank You!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Bloody Jenkins Controlling the Butler</dc:title>
  <dc:creator>Microsoft Office User</dc:creator>
  <cp:lastModifiedBy>Microsoft Office User</cp:lastModifiedBy>
  <cp:revision>126</cp:revision>
  <dcterms:created xsi:type="dcterms:W3CDTF">2018-06-05T05:22:35Z</dcterms:created>
  <dcterms:modified xsi:type="dcterms:W3CDTF">2018-06-19T19:07:18Z</dcterms:modified>
</cp:coreProperties>
</file>